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031" autoAdjust="0"/>
    <p:restoredTop sz="94610"/>
  </p:normalViewPr>
  <p:slideViewPr>
    <p:cSldViewPr snapToGrid="0" snapToObjects="1">
      <p:cViewPr varScale="1">
        <p:scale>
          <a:sx n="72" d="100"/>
          <a:sy n="72" d="100"/>
        </p:scale>
        <p:origin x="6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c677bdc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专题4</a:t>
            </a:r>
            <a:endParaRPr lang="en-US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sz="4400" b="1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𝐏𝐂𝐑</m:t>
                    </m:r>
                  </m:oMath>
                </a14:m>
                <a:r>
                  <a:rPr lang="en-US" sz="44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</a:t>
                </a:r>
                <a:endParaRPr lang="en-US" sz="44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784" y="2011680"/>
                <a:ext cx="6784848" cy="813816"/>
              </a:xfrm>
              <a:prstGeom prst="rect">
                <a:avLst/>
              </a:prstGeom>
              <a:blipFill rotWithShape="1">
                <a:blip r:embed="rId3"/>
                <a:stretch>
                  <a:fillRect l="-4" t="-5774" r="2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f7dc249af00a8cc4b1c#tid=68f751737a4d3800093b196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选择性必修3 RJ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不定项选择题模式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1_1#776e6e1b7?vop=1&amp;pid=d0d8e96aa&amp;color=0,0,0&amp;vtp=1&amp;bt=1&amp;bbb=1&amp;hb=1"/>
              <p:cNvSpPr/>
              <p:nvPr/>
            </p:nvSpPr>
            <p:spPr>
              <a:xfrm>
                <a:off x="722376" y="972000"/>
                <a:ext cx="10753344" cy="27529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基因能够融合的关键是P2和P3两种引物的部分区域能发生碱基互补配对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将两个基因融合在一起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的合成方向是从子链的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端延伸的，因此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完整的引物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P2、P3应位于子链的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端才能保证扩增顺利进行，B错误；②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过程不需要加入引物，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两条母链碱基互补配对的区域可以作为子链合成的引物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聚合酶提供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；电泳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的迁移速率主要受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片段长度影响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片段越长，其迁移速率越慢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片段长，故最可能是图2中的条带3，D正确。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1_1#776e6e1b7?vop=1&amp;pid=d0d8e96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2979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3041" b="-19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2_1#6012bb77f?pid=d0d8e96aa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[安徽阜阳2025高二月考]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农杆菌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Ti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质粒上的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（序列已知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）可以转移并随机插入被侵染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植物的染色体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中。研究者将图1中被侵染植物的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片段连接成环，并以此环为模板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，利用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插入位置两侧的未知序列，进一步分析可确定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插入的具体位置。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的序列如图2所示，虚线处省略了部分核苷酸序列。已知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𝑆𝑎𝑙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Ⅰ酶的识别序列为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↓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TCGAC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。回答下列问题：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12_1#6012bb77f?pid=d0d8e96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21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2_3#6012bb77f?htil=1&amp;pid=d0d8e96a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3332803"/>
            <a:ext cx="5020056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2_4#6012bb77f?htil=1&amp;pid=d0d8e96a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5936" y="3543115"/>
            <a:ext cx="4864608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13_1#9c68bc397?pid=6012bb77f&amp;color=0,0,0&amp;vtp=1&amp;bbb=1&amp;hb=1"/>
              <p:cNvSpPr/>
              <p:nvPr/>
            </p:nvSpPr>
            <p:spPr>
              <a:xfrm>
                <a:off x="722376" y="45012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技术扩增时起关键作用的酶是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，其作用是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BD.13_1#9c68bc397?pid=6012bb7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01203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14_1#9c68bc397.blank?pid=6012bb77f&amp;color=0,0,0&amp;vpa=4&amp;vtp=1&amp;bbb=1"/>
              <p:cNvSpPr/>
              <p:nvPr/>
            </p:nvSpPr>
            <p:spPr>
              <a:xfrm>
                <a:off x="5122926" y="4549463"/>
                <a:ext cx="249396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耐高温的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" name="QB_5_AN.14_1#9c68bc397.blank?pid=6012bb77f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926" y="4549463"/>
                <a:ext cx="2493963" cy="303784"/>
              </a:xfrm>
              <a:prstGeom prst="rect">
                <a:avLst/>
              </a:prstGeom>
              <a:blipFill rotWithShape="1">
                <a:blip r:embed="rId5"/>
                <a:stretch>
                  <a:fillRect l="-15" t="-3869" r="3" b="-4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15_1#9c68bc397.blank?pid=6012bb77f&amp;color=0,0,0&amp;vpa=5&amp;vtp=1&amp;bbb=1&amp;hb=1"/>
              <p:cNvSpPr/>
              <p:nvPr/>
            </p:nvSpPr>
            <p:spPr>
              <a:xfrm>
                <a:off x="722377" y="4463103"/>
                <a:ext cx="10749631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将游离的脱氧核苷酸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连到引物的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端（或催化合成子链）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5_AN.15_1#9c68bc397.blank?pid=6012bb77f&amp;color=0,0,0&amp;vpa=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4463103"/>
                <a:ext cx="10749631" cy="856234"/>
              </a:xfrm>
              <a:prstGeom prst="rect">
                <a:avLst/>
              </a:prstGeom>
              <a:blipFill rotWithShape="1">
                <a:blip r:embed="rId6"/>
                <a:stretch>
                  <a:fillRect l="-4" t="-38" r="-206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16_1#9c68bc397?vop=1&amp;pid=6012bb77f&amp;color=0,0,0&amp;vtp=1&amp;bbb=1&amp;hb=1"/>
              <p:cNvSpPr/>
              <p:nvPr/>
            </p:nvSpPr>
            <p:spPr>
              <a:xfrm>
                <a:off x="722376" y="5345753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技术需要在高温条件下进行，故进行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。该酶用于子链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延伸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，将游离的脱氧核苷酸连到引物的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AS.16_1#9c68bc397?vop=1&amp;pid=6012bb7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345753"/>
                <a:ext cx="10753344" cy="907034"/>
              </a:xfrm>
              <a:prstGeom prst="rect">
                <a:avLst/>
              </a:prstGeom>
              <a:blipFill rotWithShape="1">
                <a:blip r:embed="rId7"/>
                <a:stretch>
                  <a:fillRect l="-4" t="-36" r="-874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7_1#518d3b4e1?pid=6012bb77f&amp;color=0,0,0&amp;vtp=1&amp;bt=1&amp;bbb=1&amp;hb=1"/>
              <p:cNvSpPr/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，需要先根据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设计两种特异性引物序列，利用图中的引物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组合可扩增出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两侧的未知序列。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7_1#518d3b4e1?pid=6012bb77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8_1#518d3b4e1.blank?pid=6012bb77f&amp;color=0,0,0&amp;vpa=6&amp;vtp=1&amp;bbb=1"/>
              <p:cNvSpPr/>
              <p:nvPr/>
            </p:nvSpPr>
            <p:spPr>
              <a:xfrm>
                <a:off x="7690104" y="1012952"/>
                <a:ext cx="347205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两端已知的碱基序列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5_AN.18_1#518d3b4e1.blank?pid=6012bb77f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0104" y="1012952"/>
                <a:ext cx="3472053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7" t="-3804" r="4" b="-44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19_1#518d3b4e1.blank?pid=6012bb77f&amp;color=0,0,0&amp;vpa=7&amp;vtp=1&amp;bbb=1"/>
          <p:cNvSpPr/>
          <p:nvPr/>
        </p:nvSpPr>
        <p:spPr>
          <a:xfrm>
            <a:off x="5557901" y="1369314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①④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20_1#518d3b4e1?vop=1&amp;pid=6012bb77f&amp;color=0,0,0&amp;vtp=1&amp;bbb=1&amp;hb=1"/>
              <p:cNvSpPr/>
              <p:nvPr/>
            </p:nvSpPr>
            <p:spPr>
              <a:xfrm>
                <a:off x="722376" y="1822450"/>
                <a:ext cx="10753344" cy="141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插入位置两侧的未知序列时，需要先根据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两端已知的碱基序列设计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两种特异性引物序列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扩增时，子链沿引物的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端延伸，故利用图中的引物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①④组合可扩增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两侧的未知序列。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20_1#518d3b4e1?vop=1&amp;pid=6012bb7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10753344" cy="1415034"/>
              </a:xfrm>
              <a:prstGeom prst="rect">
                <a:avLst/>
              </a:prstGeom>
              <a:blipFill rotWithShape="1">
                <a:blip r:embed="rId3"/>
                <a:stretch>
                  <a:fillRect l="-4" r="-933" b="-3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21_1#016e9b5c7?pid=6012bb77f&amp;color=0,0,0&amp;vtp=1&amp;bbb=1&amp;hb=1"/>
              <p:cNvSpPr/>
              <p:nvPr/>
            </p:nvSpPr>
            <p:spPr>
              <a:xfrm>
                <a:off x="722376" y="324485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（3）若只使用一种引物，通过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技术制备与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链相同的单链作为某些检测的探针，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则所选择引物由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5个碱基序列为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BD.21_1#016e9b5c7?pid=6012bb7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44850"/>
                <a:ext cx="1075334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b="-5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22_1#016e9b5c7.blank?pid=6012bb77f&amp;color=0,0,0&amp;vpa=8&amp;vtp=1&amp;bbb=1"/>
              <p:cNvSpPr/>
              <p:nvPr/>
            </p:nvSpPr>
            <p:spPr>
              <a:xfrm>
                <a:off x="5484685" y="3738816"/>
                <a:ext cx="1972056" cy="2945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𝟓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𝐂𝐓𝐆𝐓𝐂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1" i="1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𝟑</m:t>
                    </m:r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5_AN.22_1#016e9b5c7.blank?pid=6012bb77f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4685" y="3738816"/>
                <a:ext cx="1972056" cy="294577"/>
              </a:xfrm>
              <a:prstGeom prst="rect">
                <a:avLst/>
              </a:prstGeom>
              <a:blipFill rotWithShape="1">
                <a:blip r:embed="rId5"/>
                <a:stretch>
                  <a:fillRect l="-10" t="-194" r="29" b="-7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23_1#016e9b5c7?vop=1&amp;pid=6012bb77f&amp;color=0,0,0&amp;vtp=1&amp;bbb=1&amp;hb=1"/>
              <p:cNvSpPr/>
              <p:nvPr/>
            </p:nvSpPr>
            <p:spPr>
              <a:xfrm>
                <a:off x="722376" y="408940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技术制备与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链相同的单链作为某些检测的探针，则需以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链为模板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的序列与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链相同，故引物由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的前5个碱基序列为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CTGTC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AS.23_1#016e9b5c7?vop=1&amp;pid=6012bb7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89400"/>
                <a:ext cx="10753344" cy="907034"/>
              </a:xfrm>
              <a:prstGeom prst="rect">
                <a:avLst/>
              </a:prstGeom>
              <a:blipFill rotWithShape="1">
                <a:blip r:embed="rId6"/>
                <a:stretch>
                  <a:fillRect l="-4" r="-1051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4d2cb6196?pid=6012bb77f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产物测序，经分析得到了图1中的未知序列。下列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单链序列中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（虚线处省略了部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分核苷酸序列），可能正确的是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4_1#4d2cb6196?pid=6012bb77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94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4d2cb6196.blank?pid=6012bb77f&amp;color=0,0,0&amp;vpa=9&amp;vtp=1"/>
          <p:cNvSpPr/>
          <p:nvPr/>
        </p:nvSpPr>
        <p:spPr>
          <a:xfrm>
            <a:off x="4262501" y="13720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4_2#4d2cb6196.choices?pid=6012bb77f&amp;color=0,0,0&amp;vtp=1&amp;bbb=1"/>
              <p:cNvSpPr/>
              <p:nvPr/>
            </p:nvSpPr>
            <p:spPr>
              <a:xfrm>
                <a:off x="722376" y="1824677"/>
                <a:ext cx="10753344" cy="8477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48386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GTCGACCAC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ATGTCGA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AATTCCATG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CTGAATT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  <a:tabLst>
                    <a:tab pos="5483860" algn="l"/>
                  </a:tabLst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GCAATGCGT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TCGGGAA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TTGATACGC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CGAGTAC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4_2#4d2cb6196.choices?pid=6012bb7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4677"/>
                <a:ext cx="10753344" cy="847725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63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6_1#4d2cb6196?vop=1&amp;pid=6012bb77f&amp;color=0,0,0&amp;vtp=1&amp;bbb=1&amp;hb=1"/>
              <p:cNvSpPr/>
              <p:nvPr/>
            </p:nvSpPr>
            <p:spPr>
              <a:xfrm>
                <a:off x="722376" y="2678752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𝑆𝑎𝑙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Ⅰ的识别序列为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′−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G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↓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TCGAC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，则扩增的未知序列中应该含有相关序列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符合题意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C_5_AS.26_1#4d2cb6196?vop=1&amp;pid=6012bb7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78752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b="-4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27_1#3b7544cc8?pid=6012bb77f&amp;color=0,0,0&amp;vtp=1&amp;bbb=1&amp;hb=1"/>
              <p:cNvSpPr/>
              <p:nvPr/>
            </p:nvSpPr>
            <p:spPr>
              <a:xfrm>
                <a:off x="722376" y="3588707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插入位置两侧的未知序列后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，扩增产物可用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进行鉴定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B_5_BD.27_1#3b7544cc8?pid=6012bb77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88707"/>
                <a:ext cx="10753344" cy="856234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r="-573" b="-5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28_1#3b7544cc8.blank?pid=6012bb77f&amp;color=0,0,0&amp;vpa=10&amp;vtp=1&amp;bbb=1"/>
          <p:cNvSpPr/>
          <p:nvPr/>
        </p:nvSpPr>
        <p:spPr>
          <a:xfrm>
            <a:off x="8883904" y="3550607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琼脂糖凝胶电泳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29_1#3b7544cc8?vop=1&amp;pid=6012bb77f&amp;color=0,0,0&amp;vtp=1&amp;bbb=1"/>
              <p:cNvSpPr/>
              <p:nvPr/>
            </p:nvSpPr>
            <p:spPr>
              <a:xfrm>
                <a:off x="722376" y="4455482"/>
                <a:ext cx="10753344" cy="4347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扩增产物一般通过琼脂糖凝胶电泳技术进行鉴定。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5_AS.29_1#3b7544cc8?vop=1&amp;pid=6012bb77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55482"/>
                <a:ext cx="10753344" cy="434785"/>
              </a:xfrm>
              <a:prstGeom prst="rect">
                <a:avLst/>
              </a:prstGeom>
              <a:blipFill rotWithShape="1">
                <a:blip r:embed="rId5"/>
                <a:stretch>
                  <a:fillRect l="-4" t="-74" b="-13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0_1#95289d5bd?iti=3&amp;htil=5&amp;pid=d0d8e96aa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1108" y="1054296"/>
            <a:ext cx="5239512" cy="32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30_2#95289d5bd?iti=3&amp;htil=5&amp;pid=d0d8e96aa&amp;color=0,0,0&amp;vtp=1&amp;bbb=1"/>
          <p:cNvSpPr/>
          <p:nvPr/>
        </p:nvSpPr>
        <p:spPr>
          <a:xfrm>
            <a:off x="8580676" y="4362265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4" name="QO_4_BD.30_3#95289d5bd?htil=5&amp;pid=d0d8e96aa&amp;color=0,0,0&amp;vtp=1&amp;bt=1&amp;bbb=1&amp;hb=1"/>
          <p:cNvSpPr/>
          <p:nvPr/>
        </p:nvSpPr>
        <p:spPr>
          <a:xfrm>
            <a:off x="722376" y="972000"/>
            <a:ext cx="5376672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[湖南师大附中2025高二期中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为了将某纳米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抗体和绿色荧光蛋白基因融合表达，科研人员运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用重组酶技术构建质粒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，如图1所示。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31_1#614ec8c5c?htil=5&amp;pid=95289d5bd&amp;color=0,0,0&amp;vtp=1&amp;bbb=1&amp;hb=1"/>
              <p:cNvSpPr/>
              <p:nvPr/>
            </p:nvSpPr>
            <p:spPr>
              <a:xfrm>
                <a:off x="722376" y="2291403"/>
                <a:ext cx="5376672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（1）分别进行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制的两个反应体系中不同的有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5_BD.31_1#614ec8c5c?htil=5&amp;pid=95289d5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91403"/>
                <a:ext cx="5376672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7" t="-38" r="9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32_1#614ec8c5c.blank?pid=95289d5bd&amp;color=0,0,0&amp;vpa=11&amp;vtp=1&amp;bbb=1"/>
          <p:cNvSpPr/>
          <p:nvPr/>
        </p:nvSpPr>
        <p:spPr>
          <a:xfrm>
            <a:off x="4033901" y="2691453"/>
            <a:ext cx="1454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模板、引物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3_1#614ec8c5c?htil=5&amp;vop=1&amp;pid=95289d5bd&amp;color=0,0,0&amp;vtp=1&amp;bbb=1&amp;hb=1"/>
              <p:cNvSpPr/>
              <p:nvPr/>
            </p:nvSpPr>
            <p:spPr>
              <a:xfrm>
                <a:off x="722376" y="3135953"/>
                <a:ext cx="5376672" cy="22405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反应所需的基本条件：引物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、耐高温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聚合酶、4种脱氧核苷酸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、模板和缓冲液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）等。分别进行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，配制的两个反应体系中不同的有模板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3_1#614ec8c5c?htil=5&amp;vop=1&amp;pid=95289d5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35953"/>
                <a:ext cx="5376672" cy="2240534"/>
              </a:xfrm>
              <a:prstGeom prst="rect">
                <a:avLst/>
              </a:prstGeom>
              <a:blipFill rotWithShape="1">
                <a:blip r:embed="rId3"/>
                <a:stretch>
                  <a:fillRect l="-7" t="-14" r="-1786" b="-20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4_1#86fe60224?pid=95289d5bd&amp;color=0,0,0&amp;vtp=1&amp;bt=1&amp;bbb=1"/>
              <p:cNvSpPr/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（2）有关基因序列如图2所示，引物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应在下列选项中分别选用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4_1#86fe60224?pid=95289d5b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63" b="-1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5_1#86fe60224.blank?pid=95289d5bd&amp;color=0,0,0&amp;vpa=12&amp;vtp=1&amp;bbb=1"/>
          <p:cNvSpPr/>
          <p:nvPr/>
        </p:nvSpPr>
        <p:spPr>
          <a:xfrm>
            <a:off x="9305671" y="931165"/>
            <a:ext cx="8112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C、D</a:t>
            </a:r>
            <a:endParaRPr lang="en-US" altLang="zh-CN" sz="2000" dirty="0"/>
          </a:p>
        </p:txBody>
      </p:sp>
      <p:pic>
        <p:nvPicPr>
          <p:cNvPr id="4" name="QB_5_BD.34_2#86fe60224?iti=4&amp;htil=6&amp;pid=95289d5bd&amp;color=0,0,0&amp;tib=255,255,255&amp;vtp=1&amp;hs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7626" y="1511300"/>
            <a:ext cx="4837176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34_3#86fe60224?iti=4&amp;htil=6&amp;pid=95289d5bd&amp;color=0,0,0&amp;vtp=1&amp;bbb=1"/>
          <p:cNvSpPr/>
          <p:nvPr/>
        </p:nvSpPr>
        <p:spPr>
          <a:xfrm>
            <a:off x="7696026" y="261670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34_4#86fe60224?htil=6&amp;pid=95289d5bd&amp;color=0,0,0&amp;vtp=1&amp;bbb=1&amp;hs=1"/>
              <p:cNvSpPr/>
              <p:nvPr/>
            </p:nvSpPr>
            <p:spPr>
              <a:xfrm>
                <a:off x="722376" y="1384300"/>
                <a:ext cx="5788152" cy="17813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ATGGTG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CAACCA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TGGTTG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CACCAT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GACGAG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⋯⋯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CTCGTC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B_5_BD.34_4#86fe60224?htil=6&amp;pid=95289d5b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4300"/>
                <a:ext cx="5788152" cy="1781302"/>
              </a:xfrm>
              <a:prstGeom prst="rect">
                <a:avLst/>
              </a:prstGeom>
              <a:blipFill rotWithShape="1">
                <a:blip r:embed="rId3"/>
                <a:stretch>
                  <a:fillRect l="-7" r="9" b="-26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6_1#86fe60224?vop=1&amp;pid=95289d5bd&amp;color=0,0,0&amp;vtp=1&amp;bbb=1&amp;hb=1&amp;hs=1"/>
              <p:cNvSpPr/>
              <p:nvPr/>
            </p:nvSpPr>
            <p:spPr>
              <a:xfrm>
                <a:off x="722376" y="3162300"/>
                <a:ext cx="10753344" cy="1825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由图1可知，引物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用于扩增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用于扩增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C项中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GACGAG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基因右侧部分序列相同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基因左侧部分序列相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应选用C。D项中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CTGCAG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基因左侧部分序列进行碱基互补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配对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CTCGTC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基因右侧部分序列进行碱基互补配对，因此引物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应选用D。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6_1#86fe60224?vop=1&amp;pid=95289d5b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62300"/>
                <a:ext cx="10753344" cy="1825879"/>
              </a:xfrm>
              <a:prstGeom prst="rect">
                <a:avLst/>
              </a:prstGeom>
              <a:blipFill rotWithShape="1">
                <a:blip r:embed="rId4"/>
                <a:stretch>
                  <a:fillRect l="-4" r="-3590" b="-29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7_1#22350ba74?pid=95289d5bd&amp;color=0,0,0&amp;vtp=1&amp;bt=1&amp;bbb=1&amp;hb=1"/>
              <p:cNvSpPr/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产物片段与线性质粒载体混合后，在重组酶作用下可形成环化质粒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，直接用于转化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。与传统构建重组载体的方法相比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，这一操作无需使用的酶主要有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7_1#22350ba74?pid=95289d5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8_1#22350ba74.blank?pid=95289d5bd&amp;color=0,0,0&amp;vpa=13&amp;vtp=1&amp;bbb=1"/>
              <p:cNvSpPr/>
              <p:nvPr/>
            </p:nvSpPr>
            <p:spPr>
              <a:xfrm>
                <a:off x="8593201" y="1453838"/>
                <a:ext cx="2493963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限制酶、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5_AN.38_1#22350ba74.blank?pid=95289d5bd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3201" y="1453838"/>
                <a:ext cx="2493963" cy="303784"/>
              </a:xfrm>
              <a:prstGeom prst="rect">
                <a:avLst/>
              </a:prstGeom>
              <a:blipFill rotWithShape="1">
                <a:blip r:embed="rId2"/>
                <a:stretch>
                  <a:fillRect l="-15" t="-3869" r="3" b="-4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9_1#22350ba74?vop=1&amp;pid=95289d5bd&amp;color=0,0,0&amp;vtp=1&amp;bbb=1&amp;hb=1"/>
              <p:cNvSpPr/>
              <p:nvPr/>
            </p:nvSpPr>
            <p:spPr>
              <a:xfrm>
                <a:off x="722376" y="1922595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传统构建重组载体需要使用限制酶切割载体、目的基因，使其具有相同的黏性末端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连接酶将目的基因和载体连接成重组载体。将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产物片段与线性质粒载体混合后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，在重组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酶的作用下可形成环化质粒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，不需要使用限制酶和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连接酶。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39_1#22350ba74?vop=1&amp;pid=95289d5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2595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34" b="-3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0_1#960ef02aa?pid=95289d5bd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（4）为了验证平板上菌落中的质粒是否符合设计，用不同菌落的质粒为模板，用引物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扩增，质粒P1~P4的扩增产物电泳结果如图3。根据图中结果判断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，可以舍弃的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质粒有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0_1#960ef02aa?pid=95289d5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92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41_1#960ef02aa.blank?pid=95289d5bd&amp;color=0,0,0&amp;vpa=14&amp;vtp=1&amp;bbb=1"/>
          <p:cNvSpPr/>
          <p:nvPr/>
        </p:nvSpPr>
        <p:spPr>
          <a:xfrm>
            <a:off x="1493901" y="1829250"/>
            <a:ext cx="10858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P3、P4</a:t>
            </a:r>
            <a:endParaRPr lang="en-US" altLang="zh-CN" sz="2000" dirty="0"/>
          </a:p>
        </p:txBody>
      </p:sp>
      <p:pic>
        <p:nvPicPr>
          <p:cNvPr id="4" name="QB_5_BD.40_2#960ef02aa?iti=5&amp;pid=95289d5b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9129" y="2408878"/>
            <a:ext cx="1790695" cy="185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40_3#960ef02aa?iti=5&amp;pid=95289d5bd&amp;color=0,0,0&amp;vtp=1&amp;bbb=1"/>
          <p:cNvSpPr/>
          <p:nvPr/>
        </p:nvSpPr>
        <p:spPr>
          <a:xfrm>
            <a:off x="5864289" y="4391987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42_1#960ef02aa?vop=1&amp;pid=95289d5bd&amp;color=0,0,0&amp;vtp=1&amp;bbb=1&amp;hb=1"/>
              <p:cNvSpPr/>
              <p:nvPr/>
            </p:nvSpPr>
            <p:spPr>
              <a:xfrm>
                <a:off x="722376" y="4805498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𝐸𝐺𝐹𝑃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𝐴𝑛𝐵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，二者之和为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720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扩增，扩增产物的大小应接近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，根据图3中结果判断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舍弃的质粒有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P3、P4。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5_AS.42_1#960ef02aa?vop=1&amp;pid=95289d5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05498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34" r="-242" b="-33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3_1#90ff551d9?pid=95289d5bd&amp;color=0,0,0&amp;vtp=1&amp;bt=1&amp;bbb=1&amp;hb=1"/>
              <p:cNvSpPr/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（5）对于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产物电泳结果符合预期的质粒，通常需进一步通过基因测序确认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3_1#90ff551d9?pid=95289d5b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843153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b="-5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4_1#90ff551d9.blank?pid=95289d5bd&amp;color=0,0,0&amp;vpa=15&amp;vtp=1&amp;bbb=1&amp;hb=1"/>
              <p:cNvSpPr/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电泳只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能检测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𝐃𝐍𝐀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的大小（或长度），不能检测具体的序列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44_1#90ff551d9.blank?pid=95289d5bd&amp;color=0,0,0&amp;vpa=1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856234"/>
              </a:xfrm>
              <a:prstGeom prst="rect">
                <a:avLst/>
              </a:prstGeom>
              <a:blipFill rotWithShape="1">
                <a:blip r:embed="rId2"/>
                <a:stretch>
                  <a:fillRect l="-4" t="-30" r="-348" b="-5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5_1#90ff551d9?vop=1&amp;pid=95289d5bd&amp;color=0,0,0&amp;vtp=1&amp;bbb=1&amp;hb=1"/>
              <p:cNvSpPr/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电泳技术仅能用于分析待检测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分子的大小，无法确定待检测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分子的碱基序列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此对于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产物电泳结果符合预期的质粒，通常需进一步通过基因测序确认。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5_1#90ff551d9?vop=1&amp;pid=95289d5b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22450"/>
                <a:ext cx="10753344" cy="907034"/>
              </a:xfrm>
              <a:prstGeom prst="rect">
                <a:avLst/>
              </a:prstGeom>
              <a:blipFill rotWithShape="1">
                <a:blip r:embed="rId3"/>
                <a:stretch>
                  <a:fillRect l="-4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0d8e96aa.fixed?pid=c677bdc02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3#d0d8e96aa.fixed?pid=c677bdc02&amp;color=255,255,255&amp;vtp=1&amp;bbb=1"/>
              <p:cNvSpPr/>
              <p:nvPr/>
            </p:nvSpPr>
            <p:spPr>
              <a:xfrm>
                <a:off x="0" y="3493008"/>
                <a:ext cx="12188952" cy="76809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专题4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4400" b="1" i="0">
                        <a:solidFill>
                          <a:srgbClr val="FFFFFF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𝐏𝐂𝐑</m:t>
                    </m:r>
                  </m:oMath>
                </a14:m>
                <a:r>
                  <a:rPr lang="en-US" altLang="zh-CN" sz="4400" b="1" i="0" dirty="0">
                    <a:solidFill>
                      <a:srgbClr val="FFFFFF"/>
                    </a:solidFill>
                    <a:latin typeface="黑体" panose="02010609060101010101" pitchFamily="34" charset="-122"/>
                    <a:ea typeface="黑体" panose="02010609060101010101" pitchFamily="34" charset="-122"/>
                    <a:cs typeface="黑体" panose="02010609060101010101" pitchFamily="34" charset="-120"/>
                  </a:rPr>
                  <a:t>技术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3" name="C_3#d0d8e96aa.fixed?pid=c677bdc02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93008"/>
                <a:ext cx="12188952" cy="768096"/>
              </a:xfrm>
              <a:prstGeom prst="rect">
                <a:avLst/>
              </a:prstGeom>
              <a:blipFill rotWithShape="1">
                <a:blip r:embed="rId1"/>
                <a:stretch>
                  <a:fillRect t="-66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_3#d0d8e96aa.fixed?pid=c677bdc02&amp;color=0,0,0&amp;tib=255,255,255&amp;vtp=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0d8e96aa.fixed?pid=c677bdc0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2f1964960?pid=d0d8e96aa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[湖北武汉2025高二期末]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疟疾是一种严重危害人类健康的红细胞寄生虫病，可用氯喹治疗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原虫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基因编码的蛋白在第76位发生了赖氨酸到苏氨酸的改变，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从而获得了对氯喹的抗性。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研究人员设计了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四种备选引物用于扩增目的基因片段，如图1所示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。为选出正确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和有效的引物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，以疟原虫基因组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为模板进行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，产物的电泳结果如图2所示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。下列叙述错误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2f1964960?pid=d0d8e96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_3#2f1964960?iti=1&amp;htil=1&amp;pid=d0d8e96a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408" y="3323277"/>
            <a:ext cx="4855464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_4#2f1964960?iti=2&amp;htil=1&amp;pid=d0d8e96a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9248" y="3433005"/>
            <a:ext cx="2176272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_5#2f1964960?iti=1&amp;htil=1&amp;pid=d0d8e96aa&amp;color=0,0,0&amp;vtp=1&amp;bbb=1"/>
          <p:cNvSpPr/>
          <p:nvPr/>
        </p:nvSpPr>
        <p:spPr>
          <a:xfrm>
            <a:off x="3175953" y="519678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1_6#2f1964960?iti=2&amp;htil=1&amp;pid=d0d8e96aa&amp;color=0,0,0&amp;vtp=1&amp;bbb=1"/>
          <p:cNvSpPr/>
          <p:nvPr/>
        </p:nvSpPr>
        <p:spPr>
          <a:xfrm>
            <a:off x="8557196" y="519678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_1#2f1964960.choices?pid=d0d8e96aa&amp;color=0,0,0&amp;vtp=1&amp;bt=1&amp;bb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四种备选引物是根据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基因序列设计的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反应体系中需加入一定量的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，以激活耐高温的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.由图2电泳结果可知，能用于特异性扩增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基因的引物为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基因扩增了4次，则共消耗引物30个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3_1#2f1964960.choices?pid=d0d8e96a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2f1964960.bracket?pid=d0d8e96aa&amp;color=0,0,0&amp;vpa=1&amp;vtp=1&amp;answeroption=C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2f1964960?vop=1&amp;pid=d0d8e96aa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【题图解读】</a:t>
            </a:r>
            <a:endParaRPr lang="en-US" altLang="zh-CN" sz="2000" dirty="0"/>
          </a:p>
        </p:txBody>
      </p:sp>
      <p:pic>
        <p:nvPicPr>
          <p:cNvPr id="3" name="QC_4_EX.4_2#2f1964960?vop=1&amp;pid=d0d8e96a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6664" y="1513528"/>
            <a:ext cx="6135624" cy="463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_1#2f1964960?vop=1&amp;pid=d0d8e96aa&amp;color=0,0,0&amp;vtp=1&amp;bt=1&amp;bbb=1&amp;hb=1"/>
              <p:cNvSpPr/>
              <p:nvPr/>
            </p:nvSpPr>
            <p:spPr>
              <a:xfrm>
                <a:off x="722376" y="972000"/>
                <a:ext cx="10753344" cy="243046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引物需根据目的基因的碱基序列进行设计，本研究中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基因为目的基因，故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四种备选引物是根据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基因序列设计的，A正确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反应体系中需要加入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活耐高温的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聚合酶，B正确；由题图解读可知，能用于特异性扩增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𝑝𝑓𝑐𝑟𝑡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基因的引物为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R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分子扩增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次，得到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分子，由于每个新合成的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子链都需要引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，所以实际上消耗的引物数为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时，共消耗引物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_1#2f1964960?vop=1&amp;pid=d0d8e96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30463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333" b="-18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6_1#3d7558a3b?htil=2&amp;pid=d0d8e96a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2381" y="1054295"/>
            <a:ext cx="2916936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6_2#3d7558a3b?htil=2&amp;pid=d0d8e96aa&amp;color=0,0,0&amp;vtp=1&amp;bt=1&amp;bbb=1&amp;hb=1"/>
              <p:cNvSpPr/>
              <p:nvPr/>
            </p:nvSpPr>
            <p:spPr>
              <a:xfrm>
                <a:off x="722376" y="972000"/>
                <a:ext cx="7708392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[山东临沂多校2025高二联考]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技术扩增特定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段的部分示意图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，图中引物为单链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，它是子链合成延伸的基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下列有关描述错误的是(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6_2#3d7558a3b?htil=2&amp;pid=d0d8e96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708392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5" t="-35" r="-595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7_1#3d7558a3b.bracket?pid=d0d8e96aa&amp;color=0,0,0&amp;vpa=2&amp;vtp=1"/>
          <p:cNvSpPr/>
          <p:nvPr/>
        </p:nvSpPr>
        <p:spPr>
          <a:xfrm>
            <a:off x="3970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6_3#3d7558a3b.choices?htil=2&amp;pid=d0d8e96aa&amp;color=0,0,0&amp;vtp=1&amp;bbb=1&amp;hb=1"/>
              <p:cNvSpPr/>
              <p:nvPr/>
            </p:nvSpPr>
            <p:spPr>
              <a:xfrm>
                <a:off x="722376" y="2281877"/>
                <a:ext cx="7708392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技术扩增目的基因时不需要解旋酶而需要耐高温的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.引物是子链合成延伸的基础，子链沿着模板链的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方向延伸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.在第三轮循环产物中两条脱氧核苷酸链等长的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.理论上推测，第四轮循环产物中含有引物A的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6_3#3d7558a3b.choices?htil=2&amp;pid=d0d8e96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7"/>
                <a:ext cx="7708392" cy="2324100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3d7558a3b?vop=1&amp;pid=d0d8e96aa&amp;color=0,0,0&amp;vtp=1&amp;bt=1&amp;bbb=1&amp;hb=1"/>
              <p:cNvSpPr/>
              <p:nvPr/>
            </p:nvSpPr>
            <p:spPr>
              <a:xfrm>
                <a:off x="722376" y="972000"/>
                <a:ext cx="10753344" cy="36812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技术扩增目的基因时不需要解旋酶，该过程中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的解聚是通过高温完成的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子链延伸过程需要耐高温的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聚合酶，A正确。引物是子链合成延伸的基础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聚合酶从引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端开始延伸子链，也可以说子链沿着模板链的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方向延伸，B正确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。第三轮循环后即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复制3次，共形成8个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分子，其中只有2个两条脱氧核苷酸链等长的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片段，占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。一个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次，共形成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，其中2个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含有母链和子链（含有引物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A或引物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只有子链（含有引物A和引物B）。理论上推测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，第四轮循环产物共有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分子，其中含有引物A的有15个，占比为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8_1#3d7558a3b?vop=1&amp;pid=d0d8e96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81222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b="-14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9_1#776e6e1b7?htil=3&amp;pid=d0d8e96a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104" y="1054295"/>
            <a:ext cx="4540799" cy="52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9_2#776e6e1b7?htil=3&amp;pid=d0d8e96aa&amp;color=0,0,0&amp;vtp=1&amp;bt=1&amp;bbb=1&amp;hb=1"/>
              <p:cNvSpPr/>
              <p:nvPr/>
            </p:nvSpPr>
            <p:spPr>
              <a:xfrm>
                <a:off x="722376" y="972000"/>
                <a:ext cx="6044184" cy="25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3.（不定项）重组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技术是一项新的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技术能将两个不同的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连接成为一个新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。某科研小组从猪源大肠杆菌中扩增得到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两个基因片段，利用重组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技术构建了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融合基因，制备过程如图1所示。图2是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扩增后的电泳结果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9_2#776e6e1b7?htil=3&amp;pid=d0d8e96a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044184" cy="2598928"/>
              </a:xfrm>
              <a:prstGeom prst="rect">
                <a:avLst/>
              </a:prstGeom>
              <a:blipFill rotWithShape="1">
                <a:blip r:embed="rId2"/>
                <a:stretch>
                  <a:fillRect l="-6" t="-17" r="-158" b="-16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0_1#776e6e1b7.bracket?pid=d0d8e96aa&amp;color=0,0,0&amp;vpa=3&amp;vtp=1&amp;bbb=1"/>
          <p:cNvSpPr/>
          <p:nvPr/>
        </p:nvSpPr>
        <p:spPr>
          <a:xfrm>
            <a:off x="5240401" y="3179641"/>
            <a:ext cx="743649" cy="379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9_3#776e6e1b7.choices?htil=3&amp;pid=d0d8e96aa&amp;color=0,0,0&amp;vtp=1&amp;bbb=1&amp;hb=1"/>
              <p:cNvSpPr/>
              <p:nvPr/>
            </p:nvSpPr>
            <p:spPr>
              <a:xfrm>
                <a:off x="722376" y="3558227"/>
                <a:ext cx="6044184" cy="26120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基因能够融合的关键之一是引物P2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、P3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的部分区域能进行碱基互补配对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PCR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扩增时，完整的引物P2、P3应位于子链的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才能保证扩增顺利进行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.图1中②过程的反应体系中不用额外加入引物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𝐿𝑇𝐵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融合基因最可能是图2中的条带3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9_3#776e6e1b7.choices?htil=3&amp;pid=d0d8e96a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58227"/>
                <a:ext cx="6044184" cy="2612009"/>
              </a:xfrm>
              <a:prstGeom prst="rect">
                <a:avLst/>
              </a:prstGeom>
              <a:blipFill rotWithShape="1">
                <a:blip r:embed="rId3"/>
                <a:stretch>
                  <a:fillRect l="-6" t="-12" b="-16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4456</Words>
  <Application>WPS 演示</Application>
  <PresentationFormat>宽屏</PresentationFormat>
  <Paragraphs>191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Cambria Math</vt:lpstr>
      <vt:lpstr>Cambria Math</vt:lpstr>
      <vt:lpstr>Cambria Math</vt:lpstr>
      <vt:lpstr>黑体</vt:lpstr>
      <vt:lpstr>黑体</vt:lpstr>
      <vt:lpstr>宋体</vt:lpstr>
      <vt:lpstr>仿宋</vt:lpstr>
      <vt:lpstr>仿宋</vt:lpstr>
      <vt:lpstr>华文细黑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丁密</cp:lastModifiedBy>
  <cp:revision>4</cp:revision>
  <dcterms:created xsi:type="dcterms:W3CDTF">2025-10-21T13:36:00Z</dcterms:created>
  <dcterms:modified xsi:type="dcterms:W3CDTF">2025-10-23T05:48:32Z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C98EB235330641269BD38DB01239516B_12</vt:lpwstr>
  </property>
  <property fmtid="{D5CDD505-2E9C-101B-9397-08002B2CF9AE}" pid="3" name="KSOProductBuildVer">
    <vt:lpwstr>2052-12.1.0.23125</vt:lpwstr>
  </property>
</Properties>
</file>